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6"/>
  </p:notesMasterIdLst>
  <p:sldIdLst>
    <p:sldId id="767" r:id="rId2"/>
    <p:sldId id="768" r:id="rId3"/>
    <p:sldId id="770" r:id="rId4"/>
    <p:sldId id="77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4660"/>
  </p:normalViewPr>
  <p:slideViewPr>
    <p:cSldViewPr snapToGrid="0">
      <p:cViewPr>
        <p:scale>
          <a:sx n="96" d="100"/>
          <a:sy n="96" d="100"/>
        </p:scale>
        <p:origin x="-9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D569B-EC07-4F41-A7F2-78393466F6EE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879617-34D8-44E6-972A-56E90DDDFF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96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316E4-D27C-48AD-81DF-4EA2D51C1F6B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45570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3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04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3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884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574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74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436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99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56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135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40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23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017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118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33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72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388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5E0EC06-57B9-42B5-A79D-B1396E8B1EE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95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37274" y="733852"/>
            <a:ext cx="8849826" cy="37485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</a:rPr>
              <a:t>ارجاع مادر باردار توسط پزشک و ماما با فرم ارجاع به « دفتر حمایت مادر و کودک »</a:t>
            </a:r>
          </a:p>
        </p:txBody>
      </p:sp>
      <p:sp>
        <p:nvSpPr>
          <p:cNvPr id="3" name="Down Arrow 2"/>
          <p:cNvSpPr/>
          <p:nvPr/>
        </p:nvSpPr>
        <p:spPr>
          <a:xfrm>
            <a:off x="6437754" y="1131610"/>
            <a:ext cx="215454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2926080" y="1381924"/>
            <a:ext cx="7486650" cy="2880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</a:rPr>
              <a:t>پذیرش مادر توسط کارشناس دفتر حمایت ( رابط معاونت بهداشتی)</a:t>
            </a:r>
          </a:p>
        </p:txBody>
      </p:sp>
      <p:sp>
        <p:nvSpPr>
          <p:cNvPr id="6" name="Rectangle 5"/>
          <p:cNvSpPr/>
          <p:nvPr/>
        </p:nvSpPr>
        <p:spPr>
          <a:xfrm>
            <a:off x="1440180" y="1885980"/>
            <a:ext cx="10607040" cy="79208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1600" dirty="0">
                <a:solidFill>
                  <a:schemeClr val="tx1"/>
                </a:solidFill>
              </a:rPr>
              <a:t>بررسی فرم ارجاع توسط کارشناس دفتر حمایت و گرفتن شرح حال کامل و تعیین </a:t>
            </a:r>
            <a:r>
              <a:rPr lang="en-US" sz="1600" dirty="0">
                <a:solidFill>
                  <a:schemeClr val="tx1"/>
                </a:solidFill>
              </a:rPr>
              <a:t>Chief </a:t>
            </a:r>
            <a:r>
              <a:rPr lang="en-US" sz="1600" dirty="0" smtClean="0">
                <a:solidFill>
                  <a:schemeClr val="tx1"/>
                </a:solidFill>
              </a:rPr>
              <a:t>complain</a:t>
            </a:r>
            <a:r>
              <a:rPr lang="fa-IR" sz="1600" dirty="0" smtClean="0">
                <a:solidFill>
                  <a:schemeClr val="tx1"/>
                </a:solidFill>
              </a:rPr>
              <a:t>و</a:t>
            </a:r>
            <a:endParaRPr lang="en-US" sz="1600" dirty="0">
              <a:solidFill>
                <a:schemeClr val="tx1"/>
              </a:solidFill>
            </a:endParaRPr>
          </a:p>
          <a:p>
            <a:pPr algn="ctr" rtl="1"/>
            <a:r>
              <a:rPr lang="fa-IR" sz="1600" dirty="0" smtClean="0">
                <a:solidFill>
                  <a:schemeClr val="tx1"/>
                </a:solidFill>
              </a:rPr>
              <a:t>ثبت </a:t>
            </a:r>
            <a:r>
              <a:rPr lang="fa-IR" sz="1600" dirty="0">
                <a:solidFill>
                  <a:schemeClr val="tx1"/>
                </a:solidFill>
              </a:rPr>
              <a:t>شرح حال دقیق تر و </a:t>
            </a:r>
            <a:r>
              <a:rPr lang="fa-IR" sz="1600" dirty="0" smtClean="0">
                <a:solidFill>
                  <a:schemeClr val="tx1"/>
                </a:solidFill>
              </a:rPr>
              <a:t>ضمیمه نمودن </a:t>
            </a:r>
            <a:r>
              <a:rPr lang="fa-IR" sz="1600" dirty="0">
                <a:solidFill>
                  <a:schemeClr val="tx1"/>
                </a:solidFill>
              </a:rPr>
              <a:t>فرم ارجاع به برگه دفتر حمایت، راهنمایی مادر به کلینک تخصصی و معرفی مادر به رزیدنت زنان و متخصصین زنان و زایمان </a:t>
            </a:r>
          </a:p>
        </p:txBody>
      </p:sp>
      <p:sp>
        <p:nvSpPr>
          <p:cNvPr id="8" name="Down Arrow 7"/>
          <p:cNvSpPr/>
          <p:nvPr/>
        </p:nvSpPr>
        <p:spPr>
          <a:xfrm>
            <a:off x="6414895" y="1669956"/>
            <a:ext cx="189735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Rectangle 9"/>
          <p:cNvSpPr/>
          <p:nvPr/>
        </p:nvSpPr>
        <p:spPr>
          <a:xfrm>
            <a:off x="1200150" y="2951242"/>
            <a:ext cx="10881360" cy="4320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</a:rPr>
              <a:t>برگشت مادر از اتاق معاینه و مراجعه </a:t>
            </a:r>
            <a:r>
              <a:rPr lang="fa-IR" sz="1600" dirty="0" smtClean="0">
                <a:solidFill>
                  <a:schemeClr val="tx1"/>
                </a:solidFill>
              </a:rPr>
              <a:t> جهت </a:t>
            </a:r>
            <a:r>
              <a:rPr lang="fa-IR" sz="1600" dirty="0">
                <a:solidFill>
                  <a:schemeClr val="tx1"/>
                </a:solidFill>
              </a:rPr>
              <a:t>تحویل نتیجه ویزیت متخصصین زنان و زایمان </a:t>
            </a:r>
            <a:r>
              <a:rPr lang="fa-IR" sz="1600" dirty="0" smtClean="0">
                <a:solidFill>
                  <a:schemeClr val="tx1"/>
                </a:solidFill>
              </a:rPr>
              <a:t>به رابط معاونت بهداشتی</a:t>
            </a:r>
            <a:endParaRPr lang="fa-IR" sz="1600" dirty="0">
              <a:solidFill>
                <a:schemeClr val="tx1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6392034" y="2712358"/>
            <a:ext cx="216024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Down Arrow 11"/>
          <p:cNvSpPr/>
          <p:nvPr/>
        </p:nvSpPr>
        <p:spPr>
          <a:xfrm>
            <a:off x="6380604" y="3406150"/>
            <a:ext cx="216024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Rectangle 12"/>
          <p:cNvSpPr/>
          <p:nvPr/>
        </p:nvSpPr>
        <p:spPr>
          <a:xfrm>
            <a:off x="944880" y="3694183"/>
            <a:ext cx="11247120" cy="67898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fa-IR" sz="1500" dirty="0">
                <a:solidFill>
                  <a:schemeClr val="tx1"/>
                </a:solidFill>
              </a:rPr>
              <a:t>در صورت نیاز به بررسی مادر </a:t>
            </a:r>
            <a:r>
              <a:rPr lang="fa-IR" sz="1500" dirty="0" smtClean="0">
                <a:solidFill>
                  <a:schemeClr val="tx1"/>
                </a:solidFill>
              </a:rPr>
              <a:t>توسط  سایرمتخصصین (قلب </a:t>
            </a:r>
            <a:r>
              <a:rPr lang="fa-IR" sz="1500" dirty="0">
                <a:solidFill>
                  <a:schemeClr val="tx1"/>
                </a:solidFill>
              </a:rPr>
              <a:t>و..) و یا  اقدامات </a:t>
            </a:r>
            <a:r>
              <a:rPr lang="fa-IR" sz="1500" dirty="0" smtClean="0">
                <a:solidFill>
                  <a:schemeClr val="tx1"/>
                </a:solidFill>
              </a:rPr>
              <a:t>پاراکلینیکی، ارجاع </a:t>
            </a:r>
            <a:r>
              <a:rPr lang="fa-IR" sz="1500" dirty="0">
                <a:solidFill>
                  <a:schemeClr val="tx1"/>
                </a:solidFill>
              </a:rPr>
              <a:t>مادر با فرم ارجاع به همراه 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fa-IR" sz="1500" dirty="0" smtClean="0">
                <a:solidFill>
                  <a:schemeClr val="tx1"/>
                </a:solidFill>
              </a:rPr>
              <a:t>نتیجه </a:t>
            </a:r>
            <a:r>
              <a:rPr lang="fa-IR" sz="1500" dirty="0">
                <a:solidFill>
                  <a:schemeClr val="tx1"/>
                </a:solidFill>
              </a:rPr>
              <a:t>معاینه انجام شده </a:t>
            </a:r>
            <a:r>
              <a:rPr lang="fa-IR" sz="1500" dirty="0" smtClean="0">
                <a:solidFill>
                  <a:schemeClr val="tx1"/>
                </a:solidFill>
              </a:rPr>
              <a:t> توسط متخصص زنان به </a:t>
            </a:r>
            <a:r>
              <a:rPr lang="fa-IR" sz="1500" dirty="0">
                <a:solidFill>
                  <a:schemeClr val="tx1"/>
                </a:solidFill>
              </a:rPr>
              <a:t>بیمارستان داخلی و یا </a:t>
            </a:r>
            <a:r>
              <a:rPr lang="fa-IR" sz="1500" dirty="0" smtClean="0">
                <a:solidFill>
                  <a:schemeClr val="tx1"/>
                </a:solidFill>
              </a:rPr>
              <a:t>جراحی (در صورت عدم پذیرش توسط بیمارستانهای غیر زنان نوبت گیری توسط کارشناس مادران شهرستانها) و درصورت اورزانسی بودن شرایط مادر اعزام توسط بیمارستان زنان به سایر بیمارستانها</a:t>
            </a:r>
            <a:endParaRPr lang="fa-IR" sz="1500" dirty="0">
              <a:solidFill>
                <a:schemeClr val="tx1"/>
              </a:solidFill>
            </a:endParaRPr>
          </a:p>
        </p:txBody>
      </p:sp>
      <p:sp>
        <p:nvSpPr>
          <p:cNvPr id="14" name="Diamond 13"/>
          <p:cNvSpPr/>
          <p:nvPr/>
        </p:nvSpPr>
        <p:spPr>
          <a:xfrm>
            <a:off x="4937016" y="4494272"/>
            <a:ext cx="3168352" cy="64922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/>
              <a:t>نیاز به بستری دارد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191218" y="4629150"/>
            <a:ext cx="1440160" cy="32116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b="1" dirty="0">
                <a:solidFill>
                  <a:schemeClr val="tx1"/>
                </a:solidFill>
              </a:rPr>
              <a:t>بله </a:t>
            </a:r>
          </a:p>
        </p:txBody>
      </p:sp>
      <p:sp>
        <p:nvSpPr>
          <p:cNvPr id="17" name="Down Arrow 16"/>
          <p:cNvSpPr/>
          <p:nvPr/>
        </p:nvSpPr>
        <p:spPr>
          <a:xfrm>
            <a:off x="6315351" y="4265159"/>
            <a:ext cx="286892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8" name="Rectangle 17"/>
          <p:cNvSpPr/>
          <p:nvPr/>
        </p:nvSpPr>
        <p:spPr>
          <a:xfrm>
            <a:off x="342900" y="5497830"/>
            <a:ext cx="5105028" cy="12435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</a:rPr>
              <a:t>در صورت عدم نیاز به بستری شدن دستورات متخصصین و نکات تاکیدی جهت پیگیری و در صورت لزوم مراجعه مجدد توسط کارشناس مربوطه در فرم پسخوراند ثبت می شود و مهر رزیدنت و </a:t>
            </a:r>
            <a:r>
              <a:rPr lang="fa-IR" sz="1600" dirty="0" smtClean="0">
                <a:solidFill>
                  <a:schemeClr val="tx1"/>
                </a:solidFill>
              </a:rPr>
              <a:t>تاریخ </a:t>
            </a:r>
            <a:r>
              <a:rPr lang="fa-IR" sz="1600" dirty="0">
                <a:solidFill>
                  <a:schemeClr val="tx1"/>
                </a:solidFill>
              </a:rPr>
              <a:t>معاینه در انتهای فرم پسخوراند نیز ثبت می شود   </a:t>
            </a:r>
          </a:p>
        </p:txBody>
      </p:sp>
      <p:sp>
        <p:nvSpPr>
          <p:cNvPr id="20" name="Oval 19"/>
          <p:cNvSpPr/>
          <p:nvPr/>
        </p:nvSpPr>
        <p:spPr>
          <a:xfrm>
            <a:off x="5737004" y="5281684"/>
            <a:ext cx="3639007" cy="1235122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1600" b="1" dirty="0">
                <a:solidFill>
                  <a:schemeClr val="tx1"/>
                </a:solidFill>
              </a:rPr>
              <a:t>خروج مادر از دفتر حمایت 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fa-IR" sz="1600" b="1" dirty="0" smtClean="0">
                <a:solidFill>
                  <a:schemeClr val="tx1"/>
                </a:solidFill>
              </a:rPr>
              <a:t>مادران و تحویل فرم پسخوراندتوسط مادر به مرکز ارجاع دهنده</a:t>
            </a:r>
            <a:endParaRPr lang="fa-IR" sz="16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613308" y="4726290"/>
            <a:ext cx="1288734" cy="35776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b="1" dirty="0">
                <a:solidFill>
                  <a:schemeClr val="tx1"/>
                </a:solidFill>
              </a:rPr>
              <a:t>خیر </a:t>
            </a:r>
          </a:p>
        </p:txBody>
      </p:sp>
      <p:sp>
        <p:nvSpPr>
          <p:cNvPr id="23" name="Down Arrow 22"/>
          <p:cNvSpPr/>
          <p:nvPr/>
        </p:nvSpPr>
        <p:spPr>
          <a:xfrm>
            <a:off x="3161938" y="5132050"/>
            <a:ext cx="216024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4" name="Down Arrow 23"/>
          <p:cNvSpPr/>
          <p:nvPr/>
        </p:nvSpPr>
        <p:spPr>
          <a:xfrm rot="16200000">
            <a:off x="5447928" y="5661248"/>
            <a:ext cx="279648" cy="2796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8" name="Down Arrow 27"/>
          <p:cNvSpPr/>
          <p:nvPr/>
        </p:nvSpPr>
        <p:spPr>
          <a:xfrm>
            <a:off x="10389066" y="4941168"/>
            <a:ext cx="360040" cy="19168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7" name="Down Arrow 26"/>
          <p:cNvSpPr/>
          <p:nvPr/>
        </p:nvSpPr>
        <p:spPr>
          <a:xfrm rot="16200000">
            <a:off x="8523920" y="4318786"/>
            <a:ext cx="279648" cy="10519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9" name="Down Arrow 28"/>
          <p:cNvSpPr/>
          <p:nvPr/>
        </p:nvSpPr>
        <p:spPr>
          <a:xfrm rot="5400000">
            <a:off x="4310060" y="4311166"/>
            <a:ext cx="279648" cy="10519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1" name="Rectangle 30"/>
          <p:cNvSpPr/>
          <p:nvPr/>
        </p:nvSpPr>
        <p:spPr>
          <a:xfrm>
            <a:off x="2723176" y="160020"/>
            <a:ext cx="7758134" cy="37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000" b="1" dirty="0" smtClean="0"/>
              <a:t>روند گردش کار دفتر حمایت مادران</a:t>
            </a:r>
            <a:endParaRPr lang="fa-IR" sz="2000" b="1" dirty="0"/>
          </a:p>
        </p:txBody>
      </p:sp>
    </p:spTree>
    <p:extLst>
      <p:ext uri="{BB962C8B-B14F-4D97-AF65-F5344CB8AC3E}">
        <p14:creationId xmlns:p14="http://schemas.microsoft.com/office/powerpoint/2010/main" val="226306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1" grpId="0" animBg="1"/>
      <p:bldP spid="23" grpId="0" animBg="1"/>
      <p:bldP spid="24" grpId="0" animBg="1"/>
      <p:bldP spid="28" grpId="0" animBg="1"/>
      <p:bldP spid="27" grpId="0" animBg="1"/>
      <p:bldP spid="29" grpId="0" animBg="1"/>
      <p:bldP spid="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70428" y="116632"/>
            <a:ext cx="7845122" cy="33496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>
                <a:solidFill>
                  <a:schemeClr val="tx1"/>
                </a:solidFill>
              </a:rPr>
              <a:t>در صورت نیاز به بستری شدن </a:t>
            </a:r>
            <a:r>
              <a:rPr lang="fa-IR" sz="1600" b="1" dirty="0" smtClean="0">
                <a:solidFill>
                  <a:schemeClr val="tx1"/>
                </a:solidFill>
              </a:rPr>
              <a:t>مشاوره </a:t>
            </a:r>
            <a:r>
              <a:rPr lang="fa-IR" sz="1600" b="1" dirty="0">
                <a:solidFill>
                  <a:schemeClr val="tx1"/>
                </a:solidFill>
              </a:rPr>
              <a:t>با مادر جهت بستری شدن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337310" y="1840230"/>
            <a:ext cx="8206740" cy="99441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کارشناس دفتر مادر </a:t>
            </a:r>
            <a:r>
              <a:rPr lang="fa-IR" sz="1600" dirty="0">
                <a:solidFill>
                  <a:schemeClr val="tx1"/>
                </a:solidFill>
              </a:rPr>
              <a:t>را </a:t>
            </a:r>
            <a:r>
              <a:rPr lang="fa-IR" sz="1600" dirty="0" smtClean="0">
                <a:solidFill>
                  <a:schemeClr val="tx1"/>
                </a:solidFill>
              </a:rPr>
              <a:t>مشاوره </a:t>
            </a:r>
            <a:r>
              <a:rPr lang="fa-IR" sz="1600" dirty="0">
                <a:solidFill>
                  <a:schemeClr val="tx1"/>
                </a:solidFill>
              </a:rPr>
              <a:t>می کند </a:t>
            </a:r>
            <a:r>
              <a:rPr lang="fa-IR" sz="1600" dirty="0" smtClean="0">
                <a:solidFill>
                  <a:schemeClr val="tx1"/>
                </a:solidFill>
              </a:rPr>
              <a:t>در </a:t>
            </a:r>
            <a:r>
              <a:rPr lang="fa-IR" sz="1600" dirty="0">
                <a:solidFill>
                  <a:schemeClr val="tx1"/>
                </a:solidFill>
              </a:rPr>
              <a:t>صورت عدم پذیرش مادر </a:t>
            </a:r>
            <a:r>
              <a:rPr lang="fa-IR" sz="1600" dirty="0" smtClean="0">
                <a:solidFill>
                  <a:schemeClr val="tx1"/>
                </a:solidFill>
              </a:rPr>
              <a:t>پرخطر به </a:t>
            </a:r>
            <a:r>
              <a:rPr lang="fa-IR" sz="1600" dirty="0">
                <a:solidFill>
                  <a:schemeClr val="tx1"/>
                </a:solidFill>
              </a:rPr>
              <a:t>بستری شدن </a:t>
            </a:r>
            <a:r>
              <a:rPr lang="fa-IR" sz="1600" dirty="0" smtClean="0">
                <a:solidFill>
                  <a:schemeClr val="tx1"/>
                </a:solidFill>
              </a:rPr>
              <a:t>مورد </a:t>
            </a:r>
            <a:r>
              <a:rPr lang="fa-IR" sz="1600" dirty="0">
                <a:solidFill>
                  <a:schemeClr val="tx1"/>
                </a:solidFill>
              </a:rPr>
              <a:t>تلفنی به اطلاع کارشناس </a:t>
            </a:r>
            <a:r>
              <a:rPr lang="fa-IR" sz="1600" dirty="0" smtClean="0">
                <a:solidFill>
                  <a:schemeClr val="tx1"/>
                </a:solidFill>
              </a:rPr>
              <a:t>مادران شهرستان جهت متقاعد کردن و پیگیری مادر رسیده و در نهایت پس از خروج مادر مشاوره </a:t>
            </a:r>
            <a:r>
              <a:rPr lang="fa-IR" sz="1600" dirty="0">
                <a:solidFill>
                  <a:schemeClr val="tx1"/>
                </a:solidFill>
              </a:rPr>
              <a:t>با افراد خانواده مادر باردار و در صورت نیاز به فراهم کردن </a:t>
            </a:r>
            <a:r>
              <a:rPr lang="fa-IR" sz="1600" dirty="0" smtClean="0">
                <a:solidFill>
                  <a:schemeClr val="tx1"/>
                </a:solidFill>
              </a:rPr>
              <a:t>تسهیلات </a:t>
            </a:r>
            <a:r>
              <a:rPr lang="fa-IR" sz="1600" dirty="0">
                <a:solidFill>
                  <a:schemeClr val="tx1"/>
                </a:solidFill>
              </a:rPr>
              <a:t>خاص </a:t>
            </a:r>
            <a:r>
              <a:rPr lang="fa-IR" sz="1600" dirty="0" smtClean="0">
                <a:solidFill>
                  <a:schemeClr val="tx1"/>
                </a:solidFill>
              </a:rPr>
              <a:t>ازجمله </a:t>
            </a:r>
            <a:r>
              <a:rPr lang="fa-IR" sz="1600" dirty="0">
                <a:solidFill>
                  <a:schemeClr val="tx1"/>
                </a:solidFill>
              </a:rPr>
              <a:t>کمک های مالی و... نهایتاً ارجاع مجدد مادر به بیمارستان داده می شود.</a:t>
            </a:r>
          </a:p>
        </p:txBody>
      </p:sp>
      <p:sp>
        <p:nvSpPr>
          <p:cNvPr id="5" name="Diamond 4"/>
          <p:cNvSpPr/>
          <p:nvPr/>
        </p:nvSpPr>
        <p:spPr>
          <a:xfrm>
            <a:off x="4042048" y="757848"/>
            <a:ext cx="3844652" cy="79663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/>
              <a:t>همکاری مادر در بستری شدن </a:t>
            </a:r>
          </a:p>
        </p:txBody>
      </p:sp>
      <p:sp>
        <p:nvSpPr>
          <p:cNvPr id="6" name="Rectangle 5"/>
          <p:cNvSpPr/>
          <p:nvPr/>
        </p:nvSpPr>
        <p:spPr>
          <a:xfrm>
            <a:off x="9089474" y="1029876"/>
            <a:ext cx="1917616" cy="27314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>
                <a:solidFill>
                  <a:schemeClr val="tx1"/>
                </a:solidFill>
              </a:rPr>
              <a:t>بله</a:t>
            </a:r>
          </a:p>
        </p:txBody>
      </p:sp>
      <p:sp>
        <p:nvSpPr>
          <p:cNvPr id="7" name="Rectangle 6"/>
          <p:cNvSpPr/>
          <p:nvPr/>
        </p:nvSpPr>
        <p:spPr>
          <a:xfrm>
            <a:off x="1725930" y="1010434"/>
            <a:ext cx="1381730" cy="28575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>
                <a:solidFill>
                  <a:schemeClr val="tx1"/>
                </a:solidFill>
              </a:rPr>
              <a:t>خیر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5852160" y="1515636"/>
            <a:ext cx="255296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" name="Down Arrow 13"/>
          <p:cNvSpPr/>
          <p:nvPr/>
        </p:nvSpPr>
        <p:spPr>
          <a:xfrm>
            <a:off x="10749096" y="1309906"/>
            <a:ext cx="357190" cy="17647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a-IR"/>
          </a:p>
        </p:txBody>
      </p:sp>
      <p:sp>
        <p:nvSpPr>
          <p:cNvPr id="17" name="Right Arrow 16"/>
          <p:cNvSpPr/>
          <p:nvPr/>
        </p:nvSpPr>
        <p:spPr>
          <a:xfrm>
            <a:off x="7909560" y="994410"/>
            <a:ext cx="1165860" cy="308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2609880" y="2836922"/>
            <a:ext cx="357190" cy="59207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6" name="Rectangle 15"/>
          <p:cNvSpPr/>
          <p:nvPr/>
        </p:nvSpPr>
        <p:spPr>
          <a:xfrm>
            <a:off x="7978140" y="3105522"/>
            <a:ext cx="4000500" cy="105499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1600" dirty="0" smtClean="0">
                <a:solidFill>
                  <a:schemeClr val="tx1"/>
                </a:solidFill>
              </a:rPr>
              <a:t>مادر </a:t>
            </a:r>
            <a:r>
              <a:rPr lang="fa-IR" sz="1600" dirty="0">
                <a:solidFill>
                  <a:schemeClr val="tx1"/>
                </a:solidFill>
              </a:rPr>
              <a:t>بستری و توسط کارشناس </a:t>
            </a:r>
            <a:r>
              <a:rPr lang="fa-IR" sz="1600" dirty="0" smtClean="0">
                <a:solidFill>
                  <a:schemeClr val="tx1"/>
                </a:solidFill>
              </a:rPr>
              <a:t>دفتر </a:t>
            </a:r>
            <a:r>
              <a:rPr lang="fa-IR" sz="1600" dirty="0">
                <a:solidFill>
                  <a:schemeClr val="tx1"/>
                </a:solidFill>
              </a:rPr>
              <a:t>در فرم پسخوراند دلیل بستری </a:t>
            </a:r>
            <a:r>
              <a:rPr lang="fa-IR" sz="1600" dirty="0" smtClean="0">
                <a:solidFill>
                  <a:schemeClr val="tx1"/>
                </a:solidFill>
              </a:rPr>
              <a:t>مادرثبت وپس از ترخیص خلاصه پرونده جهت ارائه به مرکز ارجاع دهنده به مادر داده می شود.</a:t>
            </a:r>
            <a:endParaRPr lang="fa-IR" sz="1600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3302758" y="4476517"/>
            <a:ext cx="3884310" cy="1200951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/>
              <a:t>خروج همراه مادر از بیمارستان و بردن </a:t>
            </a:r>
            <a:r>
              <a:rPr lang="fa-IR" sz="1600" b="1" dirty="0" smtClean="0"/>
              <a:t>خلاصه پرونده بستری </a:t>
            </a:r>
            <a:r>
              <a:rPr lang="fa-IR" sz="1600" b="1" dirty="0"/>
              <a:t>جهت ثبت در پرونده و پیگیری های لازم  </a:t>
            </a:r>
          </a:p>
        </p:txBody>
      </p:sp>
      <p:sp>
        <p:nvSpPr>
          <p:cNvPr id="20" name="Curved Down Arrow 19"/>
          <p:cNvSpPr/>
          <p:nvPr/>
        </p:nvSpPr>
        <p:spPr>
          <a:xfrm rot="619792">
            <a:off x="1428750" y="4954898"/>
            <a:ext cx="2242986" cy="965840"/>
          </a:xfrm>
          <a:prstGeom prst="curvedDownArrow">
            <a:avLst>
              <a:gd name="adj1" fmla="val 25000"/>
              <a:gd name="adj2" fmla="val 74011"/>
              <a:gd name="adj3" fmla="val 332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Down Arrow 20"/>
          <p:cNvSpPr/>
          <p:nvPr/>
        </p:nvSpPr>
        <p:spPr>
          <a:xfrm>
            <a:off x="5845686" y="476672"/>
            <a:ext cx="30365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2" name="Down Arrow 21"/>
          <p:cNvSpPr/>
          <p:nvPr/>
        </p:nvSpPr>
        <p:spPr>
          <a:xfrm rot="5400000">
            <a:off x="3424984" y="689404"/>
            <a:ext cx="320452" cy="9296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3" name="Down Arrow 22"/>
          <p:cNvSpPr/>
          <p:nvPr/>
        </p:nvSpPr>
        <p:spPr>
          <a:xfrm>
            <a:off x="2626236" y="1303442"/>
            <a:ext cx="265554" cy="5253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6" name="Rectangle 25"/>
          <p:cNvSpPr/>
          <p:nvPr/>
        </p:nvSpPr>
        <p:spPr>
          <a:xfrm>
            <a:off x="8058150" y="4600588"/>
            <a:ext cx="3974808" cy="73722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</a:rPr>
              <a:t>ثبت نتیجه پسخوراند در پرونده مادر باردار و پیگیری تلفنی </a:t>
            </a:r>
            <a:r>
              <a:rPr lang="fa-IR" sz="1600" dirty="0" smtClean="0">
                <a:solidFill>
                  <a:schemeClr val="tx1"/>
                </a:solidFill>
              </a:rPr>
              <a:t>کارشناس مادران </a:t>
            </a:r>
            <a:r>
              <a:rPr lang="fa-IR" sz="1600" dirty="0">
                <a:solidFill>
                  <a:schemeClr val="tx1"/>
                </a:solidFill>
              </a:rPr>
              <a:t>از دفتر حمایت تا مشخص شدن وضعیت مادر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329690" y="3452232"/>
            <a:ext cx="6145530" cy="3882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</a:rPr>
              <a:t>مراجعه مجدد مادر به بیمارستان جهت دریافت خدمات درمانی مورد نیاز 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7490460" y="3478530"/>
            <a:ext cx="476250" cy="308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>
            <a:off x="10002396" y="4187612"/>
            <a:ext cx="238884" cy="4072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1" name="Down Arrow 30"/>
          <p:cNvSpPr/>
          <p:nvPr/>
        </p:nvSpPr>
        <p:spPr>
          <a:xfrm rot="5400000">
            <a:off x="7450249" y="4577509"/>
            <a:ext cx="320452" cy="842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2" name="Rectangle 31"/>
          <p:cNvSpPr/>
          <p:nvPr/>
        </p:nvSpPr>
        <p:spPr>
          <a:xfrm>
            <a:off x="1771650" y="6065519"/>
            <a:ext cx="10294620" cy="6218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 smtClean="0">
                <a:solidFill>
                  <a:schemeClr val="tx1"/>
                </a:solidFill>
              </a:rPr>
              <a:t>ارسال اطلاعات تمامی مادران مراجعه کننده و ترخیص شده از دفتر حمایت، بخشهای بیمارستان و اورژانس به صورت روزانه از طریق اتوماسیون اداری به کارشناس مادران استان و شهرستان جهت ادامه پیگیری</a:t>
            </a:r>
            <a:endParaRPr lang="fa-IR" sz="1600" b="1" dirty="0">
              <a:solidFill>
                <a:schemeClr val="tx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136478" y="4674638"/>
            <a:ext cx="2286682" cy="112418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 smtClean="0">
                <a:solidFill>
                  <a:schemeClr val="tx1"/>
                </a:solidFill>
              </a:rPr>
              <a:t>خروجی نهایی توسط کارشناس دفتر</a:t>
            </a:r>
            <a:endParaRPr lang="fa-I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21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3" grpId="0" animBg="1"/>
      <p:bldP spid="14" grpId="0" animBg="1"/>
      <p:bldP spid="11" grpId="0" animBg="1"/>
      <p:bldP spid="16" grpId="0" animBg="1"/>
      <p:bldP spid="19" grpId="0" animBg="1"/>
      <p:bldP spid="21" grpId="0" animBg="1"/>
      <p:bldP spid="22" grpId="0" animBg="1"/>
      <p:bldP spid="23" grpId="0" animBg="1"/>
      <p:bldP spid="28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8570" y="91480"/>
            <a:ext cx="8229600" cy="571460"/>
          </a:xfrm>
        </p:spPr>
        <p:txBody>
          <a:bodyPr>
            <a:normAutofit/>
          </a:bodyPr>
          <a:lstStyle/>
          <a:p>
            <a:pPr algn="ctr" rtl="1"/>
            <a:r>
              <a:rPr lang="fa-IR" sz="2400" b="1" dirty="0">
                <a:cs typeface="B Titr" pitchFamily="2" charset="-78"/>
              </a:rPr>
              <a:t>نحوه پیگیری مادران باردار </a:t>
            </a:r>
            <a:r>
              <a:rPr lang="fa-IR" sz="2400" b="1" dirty="0" smtClean="0">
                <a:cs typeface="B Titr" pitchFamily="2" charset="-78"/>
              </a:rPr>
              <a:t>نیازمند مراقبت ویژه </a:t>
            </a:r>
            <a:r>
              <a:rPr lang="fa-IR" sz="2400" b="1" dirty="0">
                <a:cs typeface="B Titr" pitchFamily="2" charset="-78"/>
              </a:rPr>
              <a:t>در حوزه معاونت بهداشت </a:t>
            </a:r>
            <a:r>
              <a:rPr lang="fa-IR" sz="2400" b="1" dirty="0" smtClean="0">
                <a:cs typeface="B Titr" pitchFamily="2" charset="-78"/>
              </a:rPr>
              <a:t>:</a:t>
            </a:r>
            <a:endParaRPr lang="en-US" sz="2400" b="1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4450" y="720090"/>
            <a:ext cx="10595610" cy="6057900"/>
          </a:xfrm>
        </p:spPr>
        <p:txBody>
          <a:bodyPr>
            <a:noAutofit/>
          </a:bodyPr>
          <a:lstStyle/>
          <a:p>
            <a:pPr lvl="0" algn="r" rtl="1">
              <a:buFont typeface="Wingdings" panose="05000000000000000000" pitchFamily="2" charset="2"/>
              <a:buChar char="§"/>
            </a:pP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شناسایی، ارجاع و پیگیری مادران پرخطر در مقاطع مختلف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و استخراج لیست مادران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پرخطر جهت پیگیری وضعیت آنان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و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ارسال به شهرستان و استان</a:t>
            </a:r>
          </a:p>
          <a:p>
            <a:pPr algn="r" rtl="1">
              <a:buFont typeface="Wingdings" panose="05000000000000000000" pitchFamily="2" charset="2"/>
              <a:buChar char="§"/>
            </a:pPr>
            <a:r>
              <a:rPr lang="ar-SA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اتخاذ تدابیر مناسب برای انتقال سریع مادران باردار به مراکز درمانی در صورت نیاز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 از قبیل هماهنگی با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مرکز فوریت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های پزشکی</a:t>
            </a:r>
            <a:r>
              <a:rPr lang="ar-SA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و اورژانس هوایی و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...</a:t>
            </a:r>
            <a:endParaRPr lang="fa-IR" sz="1700" b="1" dirty="0">
              <a:latin typeface="Times New Roman" panose="02020603050405020304" pitchFamily="18" charset="0"/>
              <a:ea typeface="Times New Roman" panose="02020603050405020304" pitchFamily="18" charset="0"/>
              <a:cs typeface="2  Compset" panose="00000400000000000000" pitchFamily="2" charset="-78"/>
            </a:endParaRPr>
          </a:p>
          <a:p>
            <a:pPr algn="r" rtl="1">
              <a:buFont typeface="Wingdings" panose="05000000000000000000" pitchFamily="2" charset="2"/>
              <a:buChar char="§"/>
            </a:pP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حساس سازی تیم سلامت</a:t>
            </a:r>
            <a:r>
              <a:rPr lang="ar-SA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 در امر مراقبت از مادران باردار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و تشویق ماماهایی که در شناسایی و پیگیری مادران باردار پرخطر فعالانه عمل کرده اند.</a:t>
            </a:r>
          </a:p>
          <a:p>
            <a:pPr algn="just" rtl="1">
              <a:buFont typeface="Wingdings" panose="05000000000000000000" pitchFamily="2" charset="2"/>
              <a:buChar char="§"/>
            </a:pP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استقرار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رابط بهداشتی در بیمارستان کوثرجهت پذیرش و پیگیری مادران و ارسال روزانه لیست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مادران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ترخیص شده از بیمارستان جهت پیگیری دستورات </a:t>
            </a:r>
            <a:endParaRPr lang="fa-IR" sz="17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2  Compset" panose="00000400000000000000" pitchFamily="2" charset="-78"/>
            </a:endParaRPr>
          </a:p>
          <a:p>
            <a:pPr algn="just" rtl="1">
              <a:buFont typeface="Wingdings" panose="05000000000000000000" pitchFamily="2" charset="2"/>
              <a:buChar char="§"/>
            </a:pP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تعیین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کارشناس رابط پرخطر از نیروهای مستقر در بیمارستان های خصوصی به منظور برقراری ارتباط مناسب با حوزه درمان و پیگیری مادران </a:t>
            </a:r>
            <a:endParaRPr lang="fa-IR" sz="17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2  Compset" panose="00000400000000000000" pitchFamily="2" charset="-78"/>
            </a:endParaRPr>
          </a:p>
          <a:p>
            <a:pPr algn="just" rtl="1">
              <a:buFont typeface="Wingdings" panose="05000000000000000000" pitchFamily="2" charset="2"/>
              <a:buChar char="§"/>
            </a:pP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تعیین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کارشناسان سلامت مادران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شبکه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های بهداشت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بعنوان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رابط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پرخطر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بین واحدهای محیطی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شبکه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، معاونت بهداشت و بیمارستان های تحت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پوشش</a:t>
            </a:r>
          </a:p>
          <a:p>
            <a:pPr algn="just" rtl="1">
              <a:buFont typeface="Wingdings" panose="05000000000000000000" pitchFamily="2" charset="2"/>
              <a:buChar char="§"/>
            </a:pP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معرفی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کارشناس رابط پرخطر بیمارستان و کارشناسان ستادی به همدیگر و تبادل شماره تماس جهت برقراری ارتباطات </a:t>
            </a:r>
          </a:p>
          <a:p>
            <a:pPr algn="r" rtl="1">
              <a:buFont typeface="Wingdings" panose="05000000000000000000" pitchFamily="2" charset="2"/>
              <a:buChar char="§"/>
            </a:pP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اعلام وضعیت مادران پرخطر ترخیص شده به کارشناس مادران معاونت بهداشتی</a:t>
            </a:r>
          </a:p>
          <a:p>
            <a:pPr algn="r" rtl="1">
              <a:buFont typeface="Wingdings" panose="05000000000000000000" pitchFamily="2" charset="2"/>
              <a:buChar char="§"/>
            </a:pP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اقدامات مربوط به مادران بی بضاعت، معتاد، دارای مشکلات خانوادگی و عدم همکاری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از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قبیل: پیگیری فعال درب منزل و انجام مراقبت در منزل</a:t>
            </a:r>
          </a:p>
          <a:p>
            <a:pPr algn="justLow" rtl="1">
              <a:buFont typeface="Wingdings" panose="05000000000000000000" pitchFamily="2" charset="2"/>
              <a:buChar char="§"/>
            </a:pP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تاکید بر ضرورت ثبت اطلاعات در دفترچه مراقبت مادر و ارایه پسخوراند </a:t>
            </a:r>
          </a:p>
          <a:p>
            <a:pPr lvl="0" algn="justLow" rtl="1">
              <a:buFont typeface="Wingdings" panose="05000000000000000000" pitchFamily="2" charset="2"/>
              <a:buChar char="§"/>
            </a:pP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تنظیم فلوچارت پیگیری مادران پرخطرو ارسال به کلیه سطوح اجرایی دست اندر کار در هر دو حوزه بهداشت و درمان </a:t>
            </a:r>
          </a:p>
          <a:p>
            <a:pPr lvl="0" algn="justLow" rtl="1">
              <a:buFont typeface="Wingdings" panose="05000000000000000000" pitchFamily="2" charset="2"/>
              <a:buChar char="§"/>
            </a:pP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گزارش تلفنی فوری</a:t>
            </a:r>
            <a:r>
              <a:rPr lang="en-US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مادران پرخطر که نیاز به اقدام یا مداخله در سطح ستادی دارند</a:t>
            </a:r>
            <a:r>
              <a:rPr lang="en-US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 )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ارجاع یا اعزام جهت درمان های تخصصی و....</a:t>
            </a:r>
            <a:r>
              <a:rPr lang="en-US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 (.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توسط کلیه پرسنل در سطح خانه ها و پایگاه ها و مراکز به کارشناس مادران ستاد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شهرستان</a:t>
            </a:r>
            <a:endParaRPr lang="en-US" sz="1700" dirty="0">
              <a:cs typeface="B Nazanin" pitchFamily="2" charset="-78"/>
            </a:endParaRPr>
          </a:p>
          <a:p>
            <a:pPr algn="r" rtl="1">
              <a:buFont typeface="Arial" panose="020B0604020202020204" pitchFamily="34" charset="0"/>
              <a:buChar char="•"/>
            </a:pPr>
            <a:endParaRPr lang="fa-IR" sz="17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836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63040" y="2194560"/>
            <a:ext cx="3959224" cy="112014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fa-IR" sz="1600" b="1" dirty="0" smtClean="0"/>
              <a:t>کلیه ارائه دهنگان خدمت به مادران باردار در سطح شهرستان</a:t>
            </a:r>
            <a:endParaRPr lang="en-US" sz="1600" b="1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284720" y="2251710"/>
            <a:ext cx="3959224" cy="1074420"/>
          </a:xfrm>
          <a:prstGeom prst="rect">
            <a:avLst/>
          </a:prstGeom>
          <a:solidFill>
            <a:srgbClr val="FFFF00"/>
          </a:solidFill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a-IR" sz="2000" b="1" dirty="0" smtClean="0"/>
              <a:t>کارشناس سلامت مادران شهرستان</a:t>
            </a:r>
            <a:endParaRPr lang="en-US" sz="2000" b="1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812280" y="4937760"/>
            <a:ext cx="3513454" cy="10744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a-IR" sz="2000" b="1" dirty="0" smtClean="0"/>
              <a:t>رابط پرخطر در بیمارستان</a:t>
            </a:r>
            <a:endParaRPr lang="en-US" sz="2000" b="1" dirty="0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1485900" y="5212080"/>
            <a:ext cx="3353434" cy="845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a-IR" sz="2000" b="1" dirty="0" smtClean="0"/>
              <a:t>کارشناس سلامت مادران استان</a:t>
            </a:r>
            <a:endParaRPr lang="en-US" sz="2000" b="1" dirty="0"/>
          </a:p>
        </p:txBody>
      </p:sp>
      <p:sp>
        <p:nvSpPr>
          <p:cNvPr id="9" name="Curved Down Arrow 8"/>
          <p:cNvSpPr/>
          <p:nvPr/>
        </p:nvSpPr>
        <p:spPr>
          <a:xfrm>
            <a:off x="5334000" y="1394460"/>
            <a:ext cx="2564130" cy="81153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urved Left Arrow 9"/>
          <p:cNvSpPr/>
          <p:nvPr/>
        </p:nvSpPr>
        <p:spPr>
          <a:xfrm rot="163499">
            <a:off x="10417251" y="3341254"/>
            <a:ext cx="913694" cy="2302315"/>
          </a:xfrm>
          <a:prstGeom prst="curvedLeftArrow">
            <a:avLst>
              <a:gd name="adj1" fmla="val 25000"/>
              <a:gd name="adj2" fmla="val 50000"/>
              <a:gd name="adj3" fmla="val 327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Up-Down Arrow 14"/>
          <p:cNvSpPr/>
          <p:nvPr/>
        </p:nvSpPr>
        <p:spPr>
          <a:xfrm rot="3265502">
            <a:off x="5862533" y="2652339"/>
            <a:ext cx="474366" cy="3167084"/>
          </a:xfrm>
          <a:prstGeom prst="upDownArrow">
            <a:avLst>
              <a:gd name="adj1" fmla="val 2970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643787" y="324395"/>
            <a:ext cx="10018713" cy="71573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a-IR" sz="6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پیگیری </a:t>
            </a:r>
            <a:r>
              <a:rPr lang="ar-SA" sz="6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مادران پرخطر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429425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93B4CCAC-FD5A-4D59-B1AC-EAF45910B5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5405</TotalTime>
  <Words>747</Words>
  <Application>Microsoft Office PowerPoint</Application>
  <PresentationFormat>Custom</PresentationFormat>
  <Paragraphs>42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Parallax</vt:lpstr>
      <vt:lpstr>PowerPoint Presentation</vt:lpstr>
      <vt:lpstr>PowerPoint Presentation</vt:lpstr>
      <vt:lpstr>نحوه پیگیری مادران باردار نیازمند مراقبت ویژه در حوزه معاونت بهداشت :</vt:lpstr>
      <vt:lpstr>کلیه ارائه دهنگان خدمت به مادران باردار در سطح شهرستان</vt:lpstr>
    </vt:vector>
  </TitlesOfParts>
  <Company>Health.gov.ir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برنامه ترویج زایمان طبیعی</dc:title>
  <dc:creator>اسلامبولچي خانم ليلا</dc:creator>
  <cp:lastModifiedBy>mrs saeedihashempor</cp:lastModifiedBy>
  <cp:revision>402</cp:revision>
  <dcterms:created xsi:type="dcterms:W3CDTF">2018-08-27T09:13:58Z</dcterms:created>
  <dcterms:modified xsi:type="dcterms:W3CDTF">2025-10-21T04:28:33Z</dcterms:modified>
</cp:coreProperties>
</file>